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9" r:id="rId4"/>
  </p:sldIdLst>
  <p:sldSz cx="7004050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B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7" autoAdjust="0"/>
    <p:restoredTop sz="94660"/>
  </p:normalViewPr>
  <p:slideViewPr>
    <p:cSldViewPr snapToGrid="0">
      <p:cViewPr varScale="1">
        <p:scale>
          <a:sx n="41" d="100"/>
          <a:sy n="41" d="100"/>
        </p:scale>
        <p:origin x="2304" y="72"/>
      </p:cViewPr>
      <p:guideLst>
        <p:guide orient="horz" pos="3120"/>
        <p:guide pos="2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304" y="1621191"/>
            <a:ext cx="5953443" cy="3448756"/>
          </a:xfrm>
        </p:spPr>
        <p:txBody>
          <a:bodyPr anchor="b"/>
          <a:lstStyle>
            <a:lvl1pPr algn="ctr">
              <a:defRPr sz="45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5506" y="5202944"/>
            <a:ext cx="5253038" cy="2391656"/>
          </a:xfrm>
        </p:spPr>
        <p:txBody>
          <a:bodyPr/>
          <a:lstStyle>
            <a:lvl1pPr marL="0" indent="0" algn="ctr">
              <a:buNone/>
              <a:defRPr sz="1838"/>
            </a:lvl1pPr>
            <a:lvl2pPr marL="350215" indent="0" algn="ctr">
              <a:buNone/>
              <a:defRPr sz="1532"/>
            </a:lvl2pPr>
            <a:lvl3pPr marL="700430" indent="0" algn="ctr">
              <a:buNone/>
              <a:defRPr sz="1379"/>
            </a:lvl3pPr>
            <a:lvl4pPr marL="1050646" indent="0" algn="ctr">
              <a:buNone/>
              <a:defRPr sz="1226"/>
            </a:lvl4pPr>
            <a:lvl5pPr marL="1400861" indent="0" algn="ctr">
              <a:buNone/>
              <a:defRPr sz="1226"/>
            </a:lvl5pPr>
            <a:lvl6pPr marL="1751076" indent="0" algn="ctr">
              <a:buNone/>
              <a:defRPr sz="1226"/>
            </a:lvl6pPr>
            <a:lvl7pPr marL="2101291" indent="0" algn="ctr">
              <a:buNone/>
              <a:defRPr sz="1226"/>
            </a:lvl7pPr>
            <a:lvl8pPr marL="2451506" indent="0" algn="ctr">
              <a:buNone/>
              <a:defRPr sz="1226"/>
            </a:lvl8pPr>
            <a:lvl9pPr marL="2801722" indent="0" algn="ctr">
              <a:buNone/>
              <a:defRPr sz="122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AD8-6436-482B-AFB4-11188E2E5924}" type="datetimeFigureOut">
              <a:rPr lang="he-IL" smtClean="0"/>
              <a:t>ט"ו/תמוז/תשפ"ה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113F-3CD0-4969-A16E-2B42C127DE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036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AD8-6436-482B-AFB4-11188E2E5924}" type="datetimeFigureOut">
              <a:rPr lang="he-IL" smtClean="0"/>
              <a:t>ט"ו/תמוז/תשפ"ה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113F-3CD0-4969-A16E-2B42C127DE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08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12274" y="527403"/>
            <a:ext cx="1510248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529" y="527403"/>
            <a:ext cx="444319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AD8-6436-482B-AFB4-11188E2E5924}" type="datetimeFigureOut">
              <a:rPr lang="he-IL" smtClean="0"/>
              <a:t>ט"ו/תמוז/תשפ"ה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113F-3CD0-4969-A16E-2B42C127DE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773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ight&#10;&#10;AI-generated content may be incorrect.">
            <a:extLst>
              <a:ext uri="{FF2B5EF4-FFF2-40B4-BE49-F238E27FC236}">
                <a16:creationId xmlns:a16="http://schemas.microsoft.com/office/drawing/2014/main" id="{3C66883A-5784-F347-237C-6AFC10D76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4050" cy="257749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15895" y="485664"/>
            <a:ext cx="2549473" cy="400052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dirty="0"/>
              <a:t>שם הסוכן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73A187-1D6C-21D9-D2BD-72C84BD4F8E3}"/>
              </a:ext>
            </a:extLst>
          </p:cNvPr>
          <p:cNvSpPr/>
          <p:nvPr userDrawn="1"/>
        </p:nvSpPr>
        <p:spPr>
          <a:xfrm>
            <a:off x="5513559" y="138356"/>
            <a:ext cx="1353758" cy="1325529"/>
          </a:xfrm>
          <a:prstGeom prst="ellipse">
            <a:avLst/>
          </a:prstGeom>
          <a:solidFill>
            <a:schemeClr val="bg1"/>
          </a:solidFill>
          <a:ln w="57150">
            <a:solidFill>
              <a:srgbClr val="CAB7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1530" y="2700018"/>
            <a:ext cx="6040993" cy="400052"/>
          </a:xfrm>
        </p:spPr>
        <p:txBody>
          <a:bodyPr/>
          <a:lstStyle>
            <a:lvl1pPr algn="ctr">
              <a:defRPr b="1">
                <a:solidFill>
                  <a:schemeClr val="accent5"/>
                </a:solidFill>
              </a:defRPr>
            </a:lvl1pPr>
          </a:lstStyle>
          <a:p>
            <a:r>
              <a:rPr lang="he-IL" dirty="0"/>
              <a:t>סקירה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1530" y="3358496"/>
            <a:ext cx="6040993" cy="59222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</a:lstStyle>
          <a:p>
            <a:pPr lvl="0"/>
            <a:r>
              <a:rPr lang="he-IL" dirty="0"/>
              <a:t>טקסט</a:t>
            </a:r>
            <a:endParaRPr lang="en-US" dirty="0"/>
          </a:p>
        </p:txBody>
      </p:sp>
      <p:pic>
        <p:nvPicPr>
          <p:cNvPr id="11" name="Picture 10" descr="A black and yellow line&#10;&#10;AI-generated content may be incorrect.">
            <a:extLst>
              <a:ext uri="{FF2B5EF4-FFF2-40B4-BE49-F238E27FC236}">
                <a16:creationId xmlns:a16="http://schemas.microsoft.com/office/drawing/2014/main" id="{9D2B4295-F237-6B96-3105-169FC3676A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539"/>
            <a:ext cx="7004050" cy="312848"/>
          </a:xfrm>
          <a:prstGeom prst="rect">
            <a:avLst/>
          </a:prstGeom>
        </p:spPr>
      </p:pic>
      <p:pic>
        <p:nvPicPr>
          <p:cNvPr id="14" name="Picture 13" descr="A black and yellow line&#10;&#10;AI-generated content may be incorrect.">
            <a:extLst>
              <a:ext uri="{FF2B5EF4-FFF2-40B4-BE49-F238E27FC236}">
                <a16:creationId xmlns:a16="http://schemas.microsoft.com/office/drawing/2014/main" id="{1F0F64BF-90EF-334C-8A44-5803EE21E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648"/>
            <a:ext cx="7004050" cy="312848"/>
          </a:xfrm>
          <a:prstGeom prst="rect">
            <a:avLst/>
          </a:prstGeom>
        </p:spPr>
      </p:pic>
      <p:pic>
        <p:nvPicPr>
          <p:cNvPr id="16" name="Picture 15" descr="A logo with a spiral design&#10;&#10;AI-generated content may be incorrect.">
            <a:extLst>
              <a:ext uri="{FF2B5EF4-FFF2-40B4-BE49-F238E27FC236}">
                <a16:creationId xmlns:a16="http://schemas.microsoft.com/office/drawing/2014/main" id="{011C2E5A-7E29-AA5B-A33B-392D24EE60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11" y="1213814"/>
            <a:ext cx="1868028" cy="13200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0F51C8-9984-0E2F-4F30-5B3C124891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43"/>
          <a:stretch/>
        </p:blipFill>
        <p:spPr>
          <a:xfrm>
            <a:off x="949" y="9682384"/>
            <a:ext cx="7003101" cy="22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10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20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B68C8B-8F08-E2A4-B2BD-B1C6056A6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" y="0"/>
            <a:ext cx="7003101" cy="9906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668A93-6E88-F79B-FB15-25A62B5EBF0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1530" y="1435693"/>
            <a:ext cx="6040993" cy="697337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</a:lstStyle>
          <a:p>
            <a:pPr lvl="0"/>
            <a:r>
              <a:rPr lang="he-IL" dirty="0"/>
              <a:t>טקסט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30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206" userDrawn="1">
          <p15:clr>
            <a:srgbClr val="FBAE40"/>
          </p15:clr>
        </p15:guide>
        <p15:guide id="3" pos="286" userDrawn="1">
          <p15:clr>
            <a:srgbClr val="FBAE40"/>
          </p15:clr>
        </p15:guide>
        <p15:guide id="4" pos="4126" userDrawn="1">
          <p15:clr>
            <a:srgbClr val="FBAE40"/>
          </p15:clr>
        </p15:guide>
        <p15:guide id="5" orient="horz" pos="58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380DF8-353B-E09C-C561-C2E080DFF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" y="0"/>
            <a:ext cx="7003101" cy="99060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E1D6217-9AF8-C880-893F-71899E1C6BD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1530" y="1435692"/>
            <a:ext cx="6040993" cy="786070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</a:lstStyle>
          <a:p>
            <a:pPr lvl="0"/>
            <a:r>
              <a:rPr lang="he-IL" dirty="0"/>
              <a:t>טקסט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44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206" userDrawn="1">
          <p15:clr>
            <a:srgbClr val="FBAE40"/>
          </p15:clr>
        </p15:guide>
        <p15:guide id="3" orient="horz" pos="5856" userDrawn="1">
          <p15:clr>
            <a:srgbClr val="FBAE40"/>
          </p15:clr>
        </p15:guide>
        <p15:guide id="4" pos="286" userDrawn="1">
          <p15:clr>
            <a:srgbClr val="FBAE40"/>
          </p15:clr>
        </p15:guide>
        <p15:guide id="5" pos="412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380DF8-353B-E09C-C561-C2E080DFF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" y="0"/>
            <a:ext cx="7003101" cy="990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3B9992-68AE-C988-1AA8-5682C0D693F2}"/>
              </a:ext>
            </a:extLst>
          </p:cNvPr>
          <p:cNvSpPr txBox="1"/>
          <p:nvPr/>
        </p:nvSpPr>
        <p:spPr>
          <a:xfrm>
            <a:off x="582198" y="9083450"/>
            <a:ext cx="5874920" cy="5567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algn="just" rtl="1">
              <a:lnSpc>
                <a:spcPct val="80000"/>
              </a:lnSpc>
            </a:pPr>
            <a:r>
              <a:rPr lang="he-IL" sz="900" b="0" i="0" u="none" strike="noStrike" baseline="0" dirty="0">
                <a:solidFill>
                  <a:srgbClr val="1D182C"/>
                </a:solidFill>
                <a:latin typeface="Calibri" panose="020F0502020204030204" pitchFamily="34" charset="0"/>
              </a:rPr>
              <a:t>הסקירה הינה אינפורמטיבית בלבד, ולא נועדה לשמש הצעה או שידול לקנות/להחזיק/למכור ני“ע ו/או נכסים פיננסיים כלשהם </a:t>
            </a:r>
            <a:r>
              <a:rPr lang="he-IL" sz="900" b="0" i="0" u="none" strike="noStrike" baseline="0" dirty="0">
                <a:solidFill>
                  <a:srgbClr val="B59B5B"/>
                </a:solidFill>
                <a:latin typeface="Calibri" panose="020F0502020204030204" pitchFamily="34" charset="0"/>
              </a:rPr>
              <a:t>|  </a:t>
            </a:r>
            <a:r>
              <a:rPr lang="he-IL" sz="900" b="0" i="0" u="none" strike="noStrike" baseline="0" dirty="0">
                <a:solidFill>
                  <a:srgbClr val="1D182C"/>
                </a:solidFill>
                <a:latin typeface="Calibri" panose="020F0502020204030204" pitchFamily="34" charset="0"/>
              </a:rPr>
              <a:t>הדעות המובאות בסקירה נכונות למועד פרסומה, והן עשויות להשתנות ללא שום הודעה נוספת  </a:t>
            </a:r>
            <a:r>
              <a:rPr lang="he-IL" sz="900" b="0" i="0" u="none" strike="noStrike" baseline="0" dirty="0">
                <a:solidFill>
                  <a:srgbClr val="B59B5B"/>
                </a:solidFill>
                <a:latin typeface="Calibri" panose="020F0502020204030204" pitchFamily="34" charset="0"/>
              </a:rPr>
              <a:t>|  </a:t>
            </a:r>
            <a:r>
              <a:rPr lang="he-IL" sz="900" b="0" i="0" u="none" strike="noStrike" baseline="0" dirty="0">
                <a:solidFill>
                  <a:srgbClr val="1D182C"/>
                </a:solidFill>
                <a:latin typeface="Calibri" panose="020F0502020204030204" pitchFamily="34" charset="0"/>
              </a:rPr>
              <a:t>אין הסקירה מהווה ייעוץ/שיווק להשקעות והיא אינה באה להחליף את שיקול הדעת העצמאי של הקורא ומתן ייעוץ מקצועי, לרבות ייעוץ מקצועי על ידי יועץ/משווק השקעות מוסמך, בהתחשב בנתוניו ובצרכיו המיוחדים של הנמען  </a:t>
            </a:r>
            <a:r>
              <a:rPr lang="he-IL" sz="900" b="0" i="0" u="none" strike="noStrike" baseline="0" dirty="0">
                <a:solidFill>
                  <a:srgbClr val="B59B5B"/>
                </a:solidFill>
                <a:latin typeface="Calibri" panose="020F0502020204030204" pitchFamily="34" charset="0"/>
              </a:rPr>
              <a:t>|  </a:t>
            </a:r>
            <a:r>
              <a:rPr lang="he-IL" sz="900" b="0" i="0" u="none" strike="noStrike" baseline="0" dirty="0">
                <a:solidFill>
                  <a:srgbClr val="1D182C"/>
                </a:solidFill>
                <a:latin typeface="Calibri" panose="020F0502020204030204" pitchFamily="34" charset="0"/>
              </a:rPr>
              <a:t>אין להעתיק, לצלם, להדפיס, לשכפל, להפיץ, לשדר או לפרסם ברבים, הן במישרין והן בעקיפין, את הסקירה ו/או כל חלק ממנה בכל דרך שהיא ללא הסכמה מראש ובכתב של ארביטראז'.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C92DEC-FAB7-8D41-2226-418AF8EB7839}"/>
              </a:ext>
            </a:extLst>
          </p:cNvPr>
          <p:cNvGrpSpPr/>
          <p:nvPr/>
        </p:nvGrpSpPr>
        <p:grpSpPr>
          <a:xfrm>
            <a:off x="465288" y="8573314"/>
            <a:ext cx="6082873" cy="1080375"/>
            <a:chOff x="567798" y="8724527"/>
            <a:chExt cx="6082873" cy="54460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ED2D978-9E85-E5F6-4C8F-BEC219C0A065}"/>
                </a:ext>
              </a:extLst>
            </p:cNvPr>
            <p:cNvCxnSpPr/>
            <p:nvPr/>
          </p:nvCxnSpPr>
          <p:spPr>
            <a:xfrm>
              <a:off x="567798" y="8724527"/>
              <a:ext cx="0" cy="544601"/>
            </a:xfrm>
            <a:prstGeom prst="line">
              <a:avLst/>
            </a:prstGeom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9A3598-B331-C4E8-A3D1-A7DF71D94857}"/>
                </a:ext>
              </a:extLst>
            </p:cNvPr>
            <p:cNvCxnSpPr/>
            <p:nvPr/>
          </p:nvCxnSpPr>
          <p:spPr>
            <a:xfrm>
              <a:off x="6650671" y="8724527"/>
              <a:ext cx="0" cy="544601"/>
            </a:xfrm>
            <a:prstGeom prst="line">
              <a:avLst/>
            </a:prstGeom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E1D6217-9AF8-C880-893F-71899E1C6BDC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481530" y="1435693"/>
            <a:ext cx="6040993" cy="697337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</a:lstStyle>
          <a:p>
            <a:pPr lvl="0"/>
            <a:r>
              <a:rPr lang="he-IL" dirty="0"/>
              <a:t>טקסט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755FC-5272-352F-CABF-3E1A299305EC}"/>
              </a:ext>
            </a:extLst>
          </p:cNvPr>
          <p:cNvSpPr txBox="1"/>
          <p:nvPr userDrawn="1"/>
        </p:nvSpPr>
        <p:spPr>
          <a:xfrm>
            <a:off x="582198" y="8607498"/>
            <a:ext cx="5874920" cy="3971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algn="just" rtl="1">
              <a:lnSpc>
                <a:spcPct val="80000"/>
              </a:lnSpc>
            </a:pPr>
            <a:r>
              <a:rPr lang="he-IL" sz="105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הסקירה מאת </a:t>
            </a:r>
            <a:r>
              <a:rPr lang="he-IL" sz="11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ניר מייזלס</a:t>
            </a:r>
            <a:r>
              <a:rPr lang="he-IL" sz="105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, שותף ומתכנן פיננסי, עוקב בעניין אחרי שוק ההון מעל 15 שנה, נהנה לכתוב את הסקירות החודשיות. ניר: ״שוק ההון מושפע ממגוון רב של תחומים, מנתונים כלכליים טהורים דרך התפתחויות גיאופוליטיות ועד ההשפעה הפסיכולוגית בשוק ההון, כל אלו משחקות תפקיד מרכזי בהחלטות של משקיעים וסוחרים".</a:t>
            </a:r>
          </a:p>
        </p:txBody>
      </p:sp>
    </p:spTree>
    <p:extLst>
      <p:ext uri="{BB962C8B-B14F-4D97-AF65-F5344CB8AC3E}">
        <p14:creationId xmlns:p14="http://schemas.microsoft.com/office/powerpoint/2010/main" val="2031154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206" userDrawn="1">
          <p15:clr>
            <a:srgbClr val="FBAE40"/>
          </p15:clr>
        </p15:guide>
        <p15:guide id="3" orient="horz" pos="5856" userDrawn="1">
          <p15:clr>
            <a:srgbClr val="FBAE40"/>
          </p15:clr>
        </p15:guide>
        <p15:guide id="4" pos="286" userDrawn="1">
          <p15:clr>
            <a:srgbClr val="FBAE40"/>
          </p15:clr>
        </p15:guide>
        <p15:guide id="5" pos="412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AD8-6436-482B-AFB4-11188E2E5924}" type="datetimeFigureOut">
              <a:rPr lang="he-IL" smtClean="0"/>
              <a:t>ט"ו/תמוז/תשפ"ה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113F-3CD0-4969-A16E-2B42C127DE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677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AD8-6436-482B-AFB4-11188E2E5924}" type="datetimeFigureOut">
              <a:rPr lang="he-IL" smtClean="0"/>
              <a:t>ט"ו/תמוז/תשפ"ה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113F-3CD0-4969-A16E-2B42C127DE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544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81" y="2469624"/>
            <a:ext cx="6040993" cy="4120620"/>
          </a:xfrm>
        </p:spPr>
        <p:txBody>
          <a:bodyPr anchor="b"/>
          <a:lstStyle>
            <a:lvl1pPr>
              <a:defRPr sz="45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881" y="6629226"/>
            <a:ext cx="6040993" cy="2166937"/>
          </a:xfrm>
        </p:spPr>
        <p:txBody>
          <a:bodyPr/>
          <a:lstStyle>
            <a:lvl1pPr marL="0" indent="0">
              <a:buNone/>
              <a:defRPr sz="1838">
                <a:solidFill>
                  <a:schemeClr val="tx1">
                    <a:tint val="82000"/>
                  </a:schemeClr>
                </a:solidFill>
              </a:defRPr>
            </a:lvl1pPr>
            <a:lvl2pPr marL="350215" indent="0">
              <a:buNone/>
              <a:defRPr sz="1532">
                <a:solidFill>
                  <a:schemeClr val="tx1">
                    <a:tint val="82000"/>
                  </a:schemeClr>
                </a:solidFill>
              </a:defRPr>
            </a:lvl2pPr>
            <a:lvl3pPr marL="700430" indent="0">
              <a:buNone/>
              <a:defRPr sz="1379">
                <a:solidFill>
                  <a:schemeClr val="tx1">
                    <a:tint val="82000"/>
                  </a:schemeClr>
                </a:solidFill>
              </a:defRPr>
            </a:lvl3pPr>
            <a:lvl4pPr marL="1050646" indent="0">
              <a:buNone/>
              <a:defRPr sz="1226">
                <a:solidFill>
                  <a:schemeClr val="tx1">
                    <a:tint val="82000"/>
                  </a:schemeClr>
                </a:solidFill>
              </a:defRPr>
            </a:lvl4pPr>
            <a:lvl5pPr marL="1400861" indent="0">
              <a:buNone/>
              <a:defRPr sz="1226">
                <a:solidFill>
                  <a:schemeClr val="tx1">
                    <a:tint val="82000"/>
                  </a:schemeClr>
                </a:solidFill>
              </a:defRPr>
            </a:lvl5pPr>
            <a:lvl6pPr marL="1751076" indent="0">
              <a:buNone/>
              <a:defRPr sz="1226">
                <a:solidFill>
                  <a:schemeClr val="tx1">
                    <a:tint val="82000"/>
                  </a:schemeClr>
                </a:solidFill>
              </a:defRPr>
            </a:lvl6pPr>
            <a:lvl7pPr marL="2101291" indent="0">
              <a:buNone/>
              <a:defRPr sz="1226">
                <a:solidFill>
                  <a:schemeClr val="tx1">
                    <a:tint val="82000"/>
                  </a:schemeClr>
                </a:solidFill>
              </a:defRPr>
            </a:lvl7pPr>
            <a:lvl8pPr marL="2451506" indent="0">
              <a:buNone/>
              <a:defRPr sz="1226">
                <a:solidFill>
                  <a:schemeClr val="tx1">
                    <a:tint val="82000"/>
                  </a:schemeClr>
                </a:solidFill>
              </a:defRPr>
            </a:lvl8pPr>
            <a:lvl9pPr marL="2801722" indent="0">
              <a:buNone/>
              <a:defRPr sz="122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AD8-6436-482B-AFB4-11188E2E5924}" type="datetimeFigureOut">
              <a:rPr lang="he-IL" smtClean="0"/>
              <a:t>ט"ו/תמוז/תשפ"ה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113F-3CD0-4969-A16E-2B42C127DE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022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529" y="2637014"/>
            <a:ext cx="2976721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5800" y="2637014"/>
            <a:ext cx="2976721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AD8-6436-482B-AFB4-11188E2E5924}" type="datetimeFigureOut">
              <a:rPr lang="he-IL" smtClean="0"/>
              <a:t>ט"ו/תמוז/תשפ"ה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113F-3CD0-4969-A16E-2B42C127DE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08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41" y="527405"/>
            <a:ext cx="6040993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441" y="2428347"/>
            <a:ext cx="2963041" cy="1190095"/>
          </a:xfrm>
        </p:spPr>
        <p:txBody>
          <a:bodyPr anchor="b"/>
          <a:lstStyle>
            <a:lvl1pPr marL="0" indent="0">
              <a:buNone/>
              <a:defRPr sz="1838" b="1"/>
            </a:lvl1pPr>
            <a:lvl2pPr marL="350215" indent="0">
              <a:buNone/>
              <a:defRPr sz="1532" b="1"/>
            </a:lvl2pPr>
            <a:lvl3pPr marL="700430" indent="0">
              <a:buNone/>
              <a:defRPr sz="1379" b="1"/>
            </a:lvl3pPr>
            <a:lvl4pPr marL="1050646" indent="0">
              <a:buNone/>
              <a:defRPr sz="1226" b="1"/>
            </a:lvl4pPr>
            <a:lvl5pPr marL="1400861" indent="0">
              <a:buNone/>
              <a:defRPr sz="1226" b="1"/>
            </a:lvl5pPr>
            <a:lvl6pPr marL="1751076" indent="0">
              <a:buNone/>
              <a:defRPr sz="1226" b="1"/>
            </a:lvl6pPr>
            <a:lvl7pPr marL="2101291" indent="0">
              <a:buNone/>
              <a:defRPr sz="1226" b="1"/>
            </a:lvl7pPr>
            <a:lvl8pPr marL="2451506" indent="0">
              <a:buNone/>
              <a:defRPr sz="1226" b="1"/>
            </a:lvl8pPr>
            <a:lvl9pPr marL="2801722" indent="0">
              <a:buNone/>
              <a:defRPr sz="12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41" y="3618442"/>
            <a:ext cx="2963041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45800" y="2428347"/>
            <a:ext cx="2977634" cy="1190095"/>
          </a:xfrm>
        </p:spPr>
        <p:txBody>
          <a:bodyPr anchor="b"/>
          <a:lstStyle>
            <a:lvl1pPr marL="0" indent="0">
              <a:buNone/>
              <a:defRPr sz="1838" b="1"/>
            </a:lvl1pPr>
            <a:lvl2pPr marL="350215" indent="0">
              <a:buNone/>
              <a:defRPr sz="1532" b="1"/>
            </a:lvl2pPr>
            <a:lvl3pPr marL="700430" indent="0">
              <a:buNone/>
              <a:defRPr sz="1379" b="1"/>
            </a:lvl3pPr>
            <a:lvl4pPr marL="1050646" indent="0">
              <a:buNone/>
              <a:defRPr sz="1226" b="1"/>
            </a:lvl4pPr>
            <a:lvl5pPr marL="1400861" indent="0">
              <a:buNone/>
              <a:defRPr sz="1226" b="1"/>
            </a:lvl5pPr>
            <a:lvl6pPr marL="1751076" indent="0">
              <a:buNone/>
              <a:defRPr sz="1226" b="1"/>
            </a:lvl6pPr>
            <a:lvl7pPr marL="2101291" indent="0">
              <a:buNone/>
              <a:defRPr sz="1226" b="1"/>
            </a:lvl7pPr>
            <a:lvl8pPr marL="2451506" indent="0">
              <a:buNone/>
              <a:defRPr sz="1226" b="1"/>
            </a:lvl8pPr>
            <a:lvl9pPr marL="2801722" indent="0">
              <a:buNone/>
              <a:defRPr sz="12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45800" y="3618442"/>
            <a:ext cx="2977634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AD8-6436-482B-AFB4-11188E2E5924}" type="datetimeFigureOut">
              <a:rPr lang="he-IL" smtClean="0"/>
              <a:t>ט"ו/תמוז/תשפ"ה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113F-3CD0-4969-A16E-2B42C127DE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842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AD8-6436-482B-AFB4-11188E2E5924}" type="datetimeFigureOut">
              <a:rPr lang="he-IL" smtClean="0"/>
              <a:t>ט"ו/תמוז/תשפ"ה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113F-3CD0-4969-A16E-2B42C127DE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67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AD8-6436-482B-AFB4-11188E2E5924}" type="datetimeFigureOut">
              <a:rPr lang="he-IL" smtClean="0"/>
              <a:t>ט"ו/תמוז/תשפ"ה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113F-3CD0-4969-A16E-2B42C127DE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198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41" y="660400"/>
            <a:ext cx="2258988" cy="2311400"/>
          </a:xfrm>
        </p:spPr>
        <p:txBody>
          <a:bodyPr anchor="b"/>
          <a:lstStyle>
            <a:lvl1pPr>
              <a:defRPr sz="24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634" y="1426283"/>
            <a:ext cx="3545800" cy="7039681"/>
          </a:xfrm>
        </p:spPr>
        <p:txBody>
          <a:bodyPr/>
          <a:lstStyle>
            <a:lvl1pPr>
              <a:defRPr sz="2451"/>
            </a:lvl1pPr>
            <a:lvl2pPr>
              <a:defRPr sz="2145"/>
            </a:lvl2pPr>
            <a:lvl3pPr>
              <a:defRPr sz="1838"/>
            </a:lvl3pPr>
            <a:lvl4pPr>
              <a:defRPr sz="1532"/>
            </a:lvl4pPr>
            <a:lvl5pPr>
              <a:defRPr sz="1532"/>
            </a:lvl5pPr>
            <a:lvl6pPr>
              <a:defRPr sz="1532"/>
            </a:lvl6pPr>
            <a:lvl7pPr>
              <a:defRPr sz="1532"/>
            </a:lvl7pPr>
            <a:lvl8pPr>
              <a:defRPr sz="1532"/>
            </a:lvl8pPr>
            <a:lvl9pPr>
              <a:defRPr sz="15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441" y="2971800"/>
            <a:ext cx="2258988" cy="5505627"/>
          </a:xfrm>
        </p:spPr>
        <p:txBody>
          <a:bodyPr/>
          <a:lstStyle>
            <a:lvl1pPr marL="0" indent="0">
              <a:buNone/>
              <a:defRPr sz="1226"/>
            </a:lvl1pPr>
            <a:lvl2pPr marL="350215" indent="0">
              <a:buNone/>
              <a:defRPr sz="1072"/>
            </a:lvl2pPr>
            <a:lvl3pPr marL="700430" indent="0">
              <a:buNone/>
              <a:defRPr sz="919"/>
            </a:lvl3pPr>
            <a:lvl4pPr marL="1050646" indent="0">
              <a:buNone/>
              <a:defRPr sz="766"/>
            </a:lvl4pPr>
            <a:lvl5pPr marL="1400861" indent="0">
              <a:buNone/>
              <a:defRPr sz="766"/>
            </a:lvl5pPr>
            <a:lvl6pPr marL="1751076" indent="0">
              <a:buNone/>
              <a:defRPr sz="766"/>
            </a:lvl6pPr>
            <a:lvl7pPr marL="2101291" indent="0">
              <a:buNone/>
              <a:defRPr sz="766"/>
            </a:lvl7pPr>
            <a:lvl8pPr marL="2451506" indent="0">
              <a:buNone/>
              <a:defRPr sz="766"/>
            </a:lvl8pPr>
            <a:lvl9pPr marL="2801722" indent="0">
              <a:buNone/>
              <a:defRPr sz="7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AD8-6436-482B-AFB4-11188E2E5924}" type="datetimeFigureOut">
              <a:rPr lang="he-IL" smtClean="0"/>
              <a:t>ט"ו/תמוז/תשפ"ה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113F-3CD0-4969-A16E-2B42C127DE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580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41" y="660400"/>
            <a:ext cx="2258988" cy="2311400"/>
          </a:xfrm>
        </p:spPr>
        <p:txBody>
          <a:bodyPr anchor="b"/>
          <a:lstStyle>
            <a:lvl1pPr>
              <a:defRPr sz="24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77634" y="1426283"/>
            <a:ext cx="3545800" cy="7039681"/>
          </a:xfrm>
        </p:spPr>
        <p:txBody>
          <a:bodyPr anchor="t"/>
          <a:lstStyle>
            <a:lvl1pPr marL="0" indent="0">
              <a:buNone/>
              <a:defRPr sz="2451"/>
            </a:lvl1pPr>
            <a:lvl2pPr marL="350215" indent="0">
              <a:buNone/>
              <a:defRPr sz="2145"/>
            </a:lvl2pPr>
            <a:lvl3pPr marL="700430" indent="0">
              <a:buNone/>
              <a:defRPr sz="1838"/>
            </a:lvl3pPr>
            <a:lvl4pPr marL="1050646" indent="0">
              <a:buNone/>
              <a:defRPr sz="1532"/>
            </a:lvl4pPr>
            <a:lvl5pPr marL="1400861" indent="0">
              <a:buNone/>
              <a:defRPr sz="1532"/>
            </a:lvl5pPr>
            <a:lvl6pPr marL="1751076" indent="0">
              <a:buNone/>
              <a:defRPr sz="1532"/>
            </a:lvl6pPr>
            <a:lvl7pPr marL="2101291" indent="0">
              <a:buNone/>
              <a:defRPr sz="1532"/>
            </a:lvl7pPr>
            <a:lvl8pPr marL="2451506" indent="0">
              <a:buNone/>
              <a:defRPr sz="1532"/>
            </a:lvl8pPr>
            <a:lvl9pPr marL="2801722" indent="0">
              <a:buNone/>
              <a:defRPr sz="153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441" y="2971800"/>
            <a:ext cx="2258988" cy="5505627"/>
          </a:xfrm>
        </p:spPr>
        <p:txBody>
          <a:bodyPr/>
          <a:lstStyle>
            <a:lvl1pPr marL="0" indent="0">
              <a:buNone/>
              <a:defRPr sz="1226"/>
            </a:lvl1pPr>
            <a:lvl2pPr marL="350215" indent="0">
              <a:buNone/>
              <a:defRPr sz="1072"/>
            </a:lvl2pPr>
            <a:lvl3pPr marL="700430" indent="0">
              <a:buNone/>
              <a:defRPr sz="919"/>
            </a:lvl3pPr>
            <a:lvl4pPr marL="1050646" indent="0">
              <a:buNone/>
              <a:defRPr sz="766"/>
            </a:lvl4pPr>
            <a:lvl5pPr marL="1400861" indent="0">
              <a:buNone/>
              <a:defRPr sz="766"/>
            </a:lvl5pPr>
            <a:lvl6pPr marL="1751076" indent="0">
              <a:buNone/>
              <a:defRPr sz="766"/>
            </a:lvl6pPr>
            <a:lvl7pPr marL="2101291" indent="0">
              <a:buNone/>
              <a:defRPr sz="766"/>
            </a:lvl7pPr>
            <a:lvl8pPr marL="2451506" indent="0">
              <a:buNone/>
              <a:defRPr sz="766"/>
            </a:lvl8pPr>
            <a:lvl9pPr marL="2801722" indent="0">
              <a:buNone/>
              <a:defRPr sz="76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AD8-6436-482B-AFB4-11188E2E5924}" type="datetimeFigureOut">
              <a:rPr lang="he-IL" smtClean="0"/>
              <a:t>ט"ו/תמוז/תשפ"ה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B113F-3CD0-4969-A16E-2B42C127DE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378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529" y="527405"/>
            <a:ext cx="6040993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29" y="2637014"/>
            <a:ext cx="6040993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529" y="9181397"/>
            <a:ext cx="157591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94EAD8-6436-482B-AFB4-11188E2E5924}" type="datetimeFigureOut">
              <a:rPr lang="he-IL" smtClean="0"/>
              <a:t>ט"ו/תמוז/תשפ"ה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0092" y="9181397"/>
            <a:ext cx="236386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46610" y="9181397"/>
            <a:ext cx="157591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6B113F-3CD0-4969-A16E-2B42C127DE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102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2" r:id="rId13"/>
    <p:sldLayoutId id="2147483687" r:id="rId14"/>
    <p:sldLayoutId id="2147483673" r:id="rId15"/>
    <p:sldLayoutId id="2147483662" r:id="rId16"/>
  </p:sldLayoutIdLst>
  <p:txStyles>
    <p:titleStyle>
      <a:lvl1pPr algn="l" defTabSz="700430" rtl="1" eaLnBrk="1" latinLnBrk="0" hangingPunct="1">
        <a:lnSpc>
          <a:spcPct val="90000"/>
        </a:lnSpc>
        <a:spcBef>
          <a:spcPct val="0"/>
        </a:spcBef>
        <a:buNone/>
        <a:defRPr sz="33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108" indent="-175108" algn="r" defTabSz="700430" rtl="1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323" indent="-175108" algn="r" defTabSz="700430" rtl="1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2pPr>
      <a:lvl3pPr marL="875538" indent="-175108" algn="r" defTabSz="700430" rtl="1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2" kern="1200">
          <a:solidFill>
            <a:schemeClr val="tx1"/>
          </a:solidFill>
          <a:latin typeface="+mn-lt"/>
          <a:ea typeface="+mn-ea"/>
          <a:cs typeface="+mn-cs"/>
        </a:defRPr>
      </a:lvl3pPr>
      <a:lvl4pPr marL="1225753" indent="-175108" algn="r" defTabSz="700430" rtl="1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9" kern="1200">
          <a:solidFill>
            <a:schemeClr val="tx1"/>
          </a:solidFill>
          <a:latin typeface="+mn-lt"/>
          <a:ea typeface="+mn-ea"/>
          <a:cs typeface="+mn-cs"/>
        </a:defRPr>
      </a:lvl4pPr>
      <a:lvl5pPr marL="1575968" indent="-175108" algn="r" defTabSz="700430" rtl="1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9" kern="1200">
          <a:solidFill>
            <a:schemeClr val="tx1"/>
          </a:solidFill>
          <a:latin typeface="+mn-lt"/>
          <a:ea typeface="+mn-ea"/>
          <a:cs typeface="+mn-cs"/>
        </a:defRPr>
      </a:lvl5pPr>
      <a:lvl6pPr marL="1926184" indent="-175108" algn="r" defTabSz="700430" rtl="1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9" kern="1200">
          <a:solidFill>
            <a:schemeClr val="tx1"/>
          </a:solidFill>
          <a:latin typeface="+mn-lt"/>
          <a:ea typeface="+mn-ea"/>
          <a:cs typeface="+mn-cs"/>
        </a:defRPr>
      </a:lvl6pPr>
      <a:lvl7pPr marL="2276399" indent="-175108" algn="r" defTabSz="700430" rtl="1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9" kern="1200">
          <a:solidFill>
            <a:schemeClr val="tx1"/>
          </a:solidFill>
          <a:latin typeface="+mn-lt"/>
          <a:ea typeface="+mn-ea"/>
          <a:cs typeface="+mn-cs"/>
        </a:defRPr>
      </a:lvl7pPr>
      <a:lvl8pPr marL="2626614" indent="-175108" algn="r" defTabSz="700430" rtl="1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9" kern="1200">
          <a:solidFill>
            <a:schemeClr val="tx1"/>
          </a:solidFill>
          <a:latin typeface="+mn-lt"/>
          <a:ea typeface="+mn-ea"/>
          <a:cs typeface="+mn-cs"/>
        </a:defRPr>
      </a:lvl8pPr>
      <a:lvl9pPr marL="2976829" indent="-175108" algn="r" defTabSz="700430" rtl="1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00430" rtl="1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1pPr>
      <a:lvl2pPr marL="350215" algn="r" defTabSz="700430" rtl="1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2pPr>
      <a:lvl3pPr marL="700430" algn="r" defTabSz="700430" rtl="1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3pPr>
      <a:lvl4pPr marL="1050646" algn="r" defTabSz="700430" rtl="1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4pPr>
      <a:lvl5pPr marL="1400861" algn="r" defTabSz="700430" rtl="1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5pPr>
      <a:lvl6pPr marL="1751076" algn="r" defTabSz="700430" rtl="1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6pPr>
      <a:lvl7pPr marL="2101291" algn="r" defTabSz="700430" rtl="1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7pPr>
      <a:lvl8pPr marL="2451506" algn="r" defTabSz="700430" rtl="1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8pPr>
      <a:lvl9pPr marL="2801722" algn="r" defTabSz="700430" rtl="1" eaLnBrk="1" latinLnBrk="0" hangingPunct="1">
        <a:defRPr sz="1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il.investing.com/equities/nvidia-corp" TargetMode="Externa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l.investing.com/currencies/usd-ils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il.investing.com/indices/germany-30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hlinkClick r:id="rId2"/>
            <a:extLst>
              <a:ext uri="{FF2B5EF4-FFF2-40B4-BE49-F238E27FC236}">
                <a16:creationId xmlns:a16="http://schemas.microsoft.com/office/drawing/2014/main" id="{04075D94-9BF4-B6EB-999F-D92A30E60B3D}"/>
              </a:ext>
            </a:extLst>
          </p:cNvPr>
          <p:cNvSpPr/>
          <p:nvPr/>
        </p:nvSpPr>
        <p:spPr>
          <a:xfrm>
            <a:off x="336884" y="7008049"/>
            <a:ext cx="6330282" cy="2636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2FAC5-C38D-1F6A-FD12-BFD76B774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5895" y="485664"/>
            <a:ext cx="2549473" cy="400052"/>
          </a:xfrm>
        </p:spPr>
        <p:txBody>
          <a:bodyPr lIns="0" tIns="0" rIns="0" bIns="0">
            <a:noAutofit/>
          </a:bodyPr>
          <a:lstStyle/>
          <a:p>
            <a:r>
              <a:rPr lang="he-IL" dirty="0"/>
              <a:t>גולן יוסף , שותף ומתכנן פיננסי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A783FD-C5FA-23CB-05D4-DA111FD5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30" y="2689385"/>
            <a:ext cx="6040993" cy="400052"/>
          </a:xfrm>
        </p:spPr>
        <p:txBody>
          <a:bodyPr>
            <a:normAutofit fontScale="90000"/>
          </a:bodyPr>
          <a:lstStyle/>
          <a:p>
            <a:r>
              <a:rPr lang="he-IL" dirty="0"/>
              <a:t>סקירה חודשית - ינואר 2025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9A64F9C-ECFF-F8F8-D4DB-C8E74786601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013" y="3503597"/>
            <a:ext cx="6042025" cy="3388092"/>
          </a:xfrm>
        </p:spPr>
        <p:txBody>
          <a:bodyPr/>
          <a:lstStyle/>
          <a:p>
            <a:pPr algn="just"/>
            <a:r>
              <a:rPr lang="he-IL" sz="1800" b="1" dirty="0">
                <a:solidFill>
                  <a:schemeClr val="accent5"/>
                </a:solidFill>
              </a:rPr>
              <a:t>ארצות הברית</a:t>
            </a:r>
          </a:p>
          <a:p>
            <a:pPr algn="just"/>
            <a:endParaRPr lang="he-IL" dirty="0"/>
          </a:p>
          <a:p>
            <a:pPr algn="just"/>
            <a:r>
              <a:rPr lang="he-IL" dirty="0"/>
              <a:t>אחרי שבצורה לא אופיינית שנת 2024 הציגה סיום חלש, מדדי וול סטריט סיימו את ינואר בתשואה חיובית.</a:t>
            </a:r>
          </a:p>
          <a:p>
            <a:pPr algn="just"/>
            <a:r>
              <a:rPr lang="he-IL" dirty="0"/>
              <a:t>החודש התחיל עם דו"ח תעסוקה חזק במיוחד, תוך הצגת נתוני אבטלה נמוכים מהצפוי ותוספת משרות גבוהה.</a:t>
            </a:r>
          </a:p>
          <a:p>
            <a:pPr algn="just"/>
            <a:r>
              <a:rPr lang="he-IL" dirty="0"/>
              <a:t>הנתונים הדאיגו מעט את המשקיעים מאחר והם יכולים לגרום לבנק המרכזי להאט את קצב הורדות הריבית בהמשך השנה וכך לצנן מעט את שוק המניות.</a:t>
            </a:r>
          </a:p>
          <a:p>
            <a:pPr algn="just"/>
            <a:r>
              <a:rPr lang="he-IL" dirty="0"/>
              <a:t>בהמשך פורסם מדד המחירים לצרכן - שם הנתונים תאמו את הציפיות והמדדים התאוששו.</a:t>
            </a:r>
          </a:p>
          <a:p>
            <a:pPr algn="just"/>
            <a:r>
              <a:rPr lang="he-IL" dirty="0"/>
              <a:t>ב-20 לחודש הושבע דונלד טראמפ לנשיא ארה"ב, מיד לאחר מכן חתם טראמפ על עשרות צווים במגוון נושאים, בעיקר בתחום ההגירה והאנרגיה.</a:t>
            </a:r>
          </a:p>
          <a:p>
            <a:pPr algn="just"/>
            <a:r>
              <a:rPr lang="he-IL" dirty="0"/>
              <a:t>בנוסף הודיע טראמפ על מכסים על ייבוא סחורות ממקסיקו וקנדה בשיעור של 25% ועל סין בשיעור של 10% ולמעשה פתח במלחמת סחר מול אותן מדינות והכניס במקביל לכוננות מדינות נוספות.</a:t>
            </a:r>
          </a:p>
          <a:p>
            <a:pPr algn="just"/>
            <a:r>
              <a:rPr lang="he-IL" dirty="0"/>
              <a:t>יהיה מעניין לראות בהמשך השנה כיצד המלחמה הזאת תתפתח ותשפיע על הכלכלה האמריקאית והעולמית.</a:t>
            </a:r>
          </a:p>
          <a:p>
            <a:pPr algn="just"/>
            <a:r>
              <a:rPr lang="he-IL" dirty="0"/>
              <a:t>האירוע המטלטל של החודש הגיע מסין, כאשר חברת הסטארט אפ הסינית דיפסיק הודיעה שפיתחה מודל בינה מלאכותית בסטנדרט גבוה, בעלויות נמוכות משמעותית מחברות אמריקאיות מקבילות בתחום.</a:t>
            </a:r>
          </a:p>
          <a:p>
            <a:pPr algn="just"/>
            <a:r>
              <a:rPr lang="he-IL" dirty="0"/>
              <a:t>המידע הזה הרעיד את הוול סטריט, ובמיוחד את חברות הטכנולוגיה - כאשר אנבידיה הציגה את איבוד הערך היומי הגבוה בהיסטוריה של המסחר - 600 מיליארד דולר ביום אחד, ירידה של 17%.</a:t>
            </a:r>
          </a:p>
          <a:p>
            <a:pPr algn="just"/>
            <a:r>
              <a:rPr lang="he-IL" dirty="0"/>
              <a:t>החודש הסתיים בהודעת ריבית צפויה של הפד' שהותיר אותה ללא שינוי.</a:t>
            </a:r>
          </a:p>
          <a:p>
            <a:pPr algn="just"/>
            <a:r>
              <a:rPr lang="he-IL" dirty="0"/>
              <a:t>לדברי נגיד הבנק המרכזי פאואל, הכלכלה האמריקאית ממשיכה להיראות טוב וכלל הפרמטרים צומחים בקצב הרצוי, מלבד האינפלציה שממשיכה להיות מעט גבוהה.</a:t>
            </a:r>
          </a:p>
          <a:p>
            <a:pPr algn="just"/>
            <a:r>
              <a:rPr lang="he-IL" dirty="0"/>
              <a:t>בסיכום חודשי מדד ה-</a:t>
            </a:r>
            <a:r>
              <a:rPr lang="en-US" dirty="0"/>
              <a:t> s&amp;p500</a:t>
            </a:r>
            <a:r>
              <a:rPr lang="he-IL" dirty="0"/>
              <a:t>עלה ב-2.7% ומדד הדאו ג'ונס קפץ ב-4.7%.</a:t>
            </a:r>
          </a:p>
          <a:p>
            <a:pPr algn="just"/>
            <a:endParaRPr lang="he-IL" dirty="0"/>
          </a:p>
        </p:txBody>
      </p:sp>
      <p:pic>
        <p:nvPicPr>
          <p:cNvPr id="17" name="Picture 16" descr="A graph of a stock market&#10;&#10;AI-generated content may be incorrect.">
            <a:extLst>
              <a:ext uri="{FF2B5EF4-FFF2-40B4-BE49-F238E27FC236}">
                <a16:creationId xmlns:a16="http://schemas.microsoft.com/office/drawing/2014/main" id="{8678309D-56BD-8749-D187-8E26C1C7F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199" b="8555"/>
          <a:stretch/>
        </p:blipFill>
        <p:spPr>
          <a:xfrm>
            <a:off x="481012" y="7315826"/>
            <a:ext cx="6042025" cy="19646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D75F12-3E5B-094B-3D2C-7CD163D93346}"/>
              </a:ext>
            </a:extLst>
          </p:cNvPr>
          <p:cNvSpPr txBox="1"/>
          <p:nvPr/>
        </p:nvSpPr>
        <p:spPr>
          <a:xfrm>
            <a:off x="3019441" y="7008049"/>
            <a:ext cx="3503596" cy="2154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 rtl="1"/>
            <a:r>
              <a:rPr lang="he-IL" sz="1400" b="1" dirty="0"/>
              <a:t>מניית אנבידיה בשנה האחרונה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0C5CA1-F6B9-2C99-194F-71D56F621A93}"/>
              </a:ext>
            </a:extLst>
          </p:cNvPr>
          <p:cNvSpPr txBox="1"/>
          <p:nvPr/>
        </p:nvSpPr>
        <p:spPr>
          <a:xfrm>
            <a:off x="481012" y="9372858"/>
            <a:ext cx="1494807" cy="1873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rtl="1"/>
            <a:r>
              <a:rPr lang="he-IL" sz="1000" dirty="0"/>
              <a:t>מקור: </a:t>
            </a:r>
            <a:r>
              <a:rPr lang="en-US" sz="1000" i="0" u="none" strike="noStrike" dirty="0">
                <a:solidFill>
                  <a:srgbClr val="1D182C"/>
                </a:solidFill>
                <a:latin typeface="Calibri" panose="020F0502020204030204" pitchFamily="34" charset="0"/>
                <a:cs typeface="Adobe Hebrew" panose="02040503050201020203" pitchFamily="18" charset="-79"/>
              </a:rPr>
              <a:t>il.investing.com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C36402-5F53-5E4A-BD3B-C6333685EA3B}"/>
              </a:ext>
            </a:extLst>
          </p:cNvPr>
          <p:cNvCxnSpPr/>
          <p:nvPr/>
        </p:nvCxnSpPr>
        <p:spPr>
          <a:xfrm>
            <a:off x="481012" y="9334358"/>
            <a:ext cx="173254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" name="תמונה 4" descr="תמונה שמכילה אדם, פני אדם, לבוש, בגדים ללבישה בחוץ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795BBF2E-0C3F-E52C-80E6-726624781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7049" y1="46625" x2="18891" y2="38625"/>
                        <a14:backgroundMark x1="18891" y1="38625" x2="31861" y2="33750"/>
                        <a14:backgroundMark x1="31861" y1="33750" x2="31955" y2="22375"/>
                        <a14:backgroundMark x1="31955" y1="22375" x2="14756" y2="11938"/>
                        <a14:backgroundMark x1="14756" y1="11938" x2="752" y2="17063"/>
                        <a14:backgroundMark x1="752" y1="17063" x2="5921" y2="45250"/>
                        <a14:backgroundMark x1="5921" y1="45250" x2="7519" y2="46625"/>
                        <a14:backgroundMark x1="33271" y1="32625" x2="37594" y2="28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99" y="-207026"/>
            <a:ext cx="2059131" cy="309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4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4504C27D-ADEC-9753-8CFB-3DB4683C77BB}"/>
              </a:ext>
            </a:extLst>
          </p:cNvPr>
          <p:cNvSpPr/>
          <p:nvPr/>
        </p:nvSpPr>
        <p:spPr>
          <a:xfrm>
            <a:off x="317634" y="4061861"/>
            <a:ext cx="6381549" cy="3205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7E351B-341F-9467-5BAC-6BD4ED2976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530" y="1435693"/>
            <a:ext cx="6040993" cy="2626168"/>
          </a:xfrm>
        </p:spPr>
        <p:txBody>
          <a:bodyPr/>
          <a:lstStyle/>
          <a:p>
            <a:pPr rtl="1"/>
            <a:r>
              <a:rPr lang="he-IL" sz="1800" b="1" dirty="0">
                <a:solidFill>
                  <a:schemeClr val="accent5"/>
                </a:solidFill>
              </a:rPr>
              <a:t>ישראל</a:t>
            </a:r>
          </a:p>
          <a:p>
            <a:pPr rtl="1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e-IL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he-IL" dirty="0"/>
              <a:t>בישראל המדדים המשיכו להציג ביצועים מצוינים גם בחודש ינואר והמשיכו את התנופה של הרבעון האחרון </a:t>
            </a:r>
            <a:br>
              <a:rPr lang="en-US" dirty="0"/>
            </a:br>
            <a:r>
              <a:rPr lang="he-IL" dirty="0"/>
              <a:t>ב-2024.</a:t>
            </a:r>
          </a:p>
          <a:p>
            <a:pPr algn="just"/>
            <a:r>
              <a:rPr lang="he-IL" dirty="0"/>
              <a:t>החתימה על הסכם הפסקת האש בדרום ושחרור הדרגתי של החטופים יצר אופטימיות אצל המשקיעים לקראת סיום המלחמה בעתיד הנראה לעין וחזרה לשגרה.</a:t>
            </a:r>
          </a:p>
          <a:p>
            <a:pPr algn="just"/>
            <a:r>
              <a:rPr lang="he-IL" dirty="0"/>
              <a:t>במקביל, נתונים שפורסמו הצביעו על התפתחות חיובית של פעילות המשק, בהשפעתה הישירה של הפסקת האש בצפון שנכנסה לתוקפה בחודש שעבר.</a:t>
            </a:r>
          </a:p>
          <a:p>
            <a:pPr algn="just"/>
            <a:r>
              <a:rPr lang="he-IL" dirty="0"/>
              <a:t>כמו כן, כרגע נראה שהחלטות הריבית הקרובות יהיו ברורות יותר, הנגיד רמז על הפחתה של הריבית במשק במחצית השניה של 2025, ואפילו ייתכנו שתי הפחתות עד סוף השנה.</a:t>
            </a:r>
          </a:p>
          <a:p>
            <a:pPr algn="just"/>
            <a:r>
              <a:rPr lang="he-IL" dirty="0"/>
              <a:t> </a:t>
            </a:r>
          </a:p>
          <a:p>
            <a:pPr algn="just"/>
            <a:r>
              <a:rPr lang="he-IL" dirty="0"/>
              <a:t>כל הנ"ל הובילו להתחזקות משמעותית של השקל אל מול המטבעות הזרים כאשר בהחלט ייתכן שהמשך ירידה בפרמיית הסיכון של ישראל - תוביל להתחזקות המגמה.</a:t>
            </a:r>
          </a:p>
          <a:p>
            <a:pPr algn="just"/>
            <a:r>
              <a:rPr lang="he-IL" dirty="0"/>
              <a:t> </a:t>
            </a:r>
          </a:p>
          <a:p>
            <a:r>
              <a:rPr lang="he-IL" dirty="0"/>
              <a:t>בסיכום חודשי ת"א 35</a:t>
            </a: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 עלה ב-2.2% ות"א 125 זינק ב-3%.</a:t>
            </a:r>
          </a:p>
        </p:txBody>
      </p:sp>
      <p:pic>
        <p:nvPicPr>
          <p:cNvPr id="21" name="Picture 20" descr="A graph with a line&#10;&#10;AI-generated content may be incorrect.">
            <a:extLst>
              <a:ext uri="{FF2B5EF4-FFF2-40B4-BE49-F238E27FC236}">
                <a16:creationId xmlns:a16="http://schemas.microsoft.com/office/drawing/2014/main" id="{A5AB0569-0090-DA5E-8E73-F7EFDD594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4666762"/>
            <a:ext cx="6096000" cy="1739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208CBD-F515-ACE1-0D1F-15FF05EF4491}"/>
              </a:ext>
            </a:extLst>
          </p:cNvPr>
          <p:cNvSpPr txBox="1"/>
          <p:nvPr/>
        </p:nvSpPr>
        <p:spPr>
          <a:xfrm>
            <a:off x="3019441" y="4312975"/>
            <a:ext cx="3503596" cy="2154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 rtl="1"/>
            <a:r>
              <a:rPr lang="he-IL" sz="1400" b="1" dirty="0"/>
              <a:t>שקל לעומת דולר בשנה האחרונה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2870B-9E9C-D2DA-BBD8-5FDA57962DCC}"/>
              </a:ext>
            </a:extLst>
          </p:cNvPr>
          <p:cNvSpPr txBox="1"/>
          <p:nvPr/>
        </p:nvSpPr>
        <p:spPr>
          <a:xfrm>
            <a:off x="481012" y="7011276"/>
            <a:ext cx="1494807" cy="1873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rtl="1"/>
            <a:r>
              <a:rPr lang="he-IL" sz="1000" dirty="0"/>
              <a:t>מקור: </a:t>
            </a:r>
            <a:r>
              <a:rPr lang="en-US" sz="1000" i="0" u="none" strike="noStrike" dirty="0">
                <a:solidFill>
                  <a:srgbClr val="1D182C"/>
                </a:solidFill>
                <a:latin typeface="Calibri" panose="020F0502020204030204" pitchFamily="34" charset="0"/>
                <a:cs typeface="Adobe Hebrew" panose="02040503050201020203" pitchFamily="18" charset="-79"/>
              </a:rPr>
              <a:t>il.investing.com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CDF85E-CDE6-B987-A467-F7C2F7128574}"/>
              </a:ext>
            </a:extLst>
          </p:cNvPr>
          <p:cNvCxnSpPr/>
          <p:nvPr/>
        </p:nvCxnSpPr>
        <p:spPr>
          <a:xfrm>
            <a:off x="481012" y="6972776"/>
            <a:ext cx="173254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5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hlinkClick r:id="rId2"/>
            <a:extLst>
              <a:ext uri="{FF2B5EF4-FFF2-40B4-BE49-F238E27FC236}">
                <a16:creationId xmlns:a16="http://schemas.microsoft.com/office/drawing/2014/main" id="{B018AD6C-736D-4030-0DF1-4553E96E2CD0}"/>
              </a:ext>
            </a:extLst>
          </p:cNvPr>
          <p:cNvSpPr/>
          <p:nvPr/>
        </p:nvSpPr>
        <p:spPr>
          <a:xfrm>
            <a:off x="317634" y="2849935"/>
            <a:ext cx="6391174" cy="2665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009B5B4E-012B-1811-C7F3-B2DD8A390449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05471782"/>
              </p:ext>
            </p:extLst>
          </p:nvPr>
        </p:nvGraphicFramePr>
        <p:xfrm>
          <a:off x="467436" y="5553775"/>
          <a:ext cx="6082588" cy="24601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834896846"/>
                    </a:ext>
                  </a:extLst>
                </a:gridCol>
                <a:gridCol w="974750">
                  <a:extLst>
                    <a:ext uri="{9D8B030D-6E8A-4147-A177-3AD203B41FA5}">
                      <a16:colId xmlns:a16="http://schemas.microsoft.com/office/drawing/2014/main" val="220148701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697124131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062596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38389477"/>
                    </a:ext>
                  </a:extLst>
                </a:gridCol>
                <a:gridCol w="974750">
                  <a:extLst>
                    <a:ext uri="{9D8B030D-6E8A-4147-A177-3AD203B41FA5}">
                      <a16:colId xmlns:a16="http://schemas.microsoft.com/office/drawing/2014/main" val="325401716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102050271"/>
                    </a:ext>
                  </a:extLst>
                </a:gridCol>
              </a:tblGrid>
              <a:tr h="546709">
                <a:tc gridSpan="3">
                  <a:txBody>
                    <a:bodyPr/>
                    <a:lstStyle/>
                    <a:p>
                      <a:pPr marL="0" marR="0" lvl="0" indent="0" algn="r" defTabSz="7004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ביצועי מדדי חו"ל</a:t>
                      </a:r>
                      <a:br>
                        <a:rPr lang="he-IL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נכון לינואר 25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7004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379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rtl="1"/>
                      <a:endParaRPr lang="he-IL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7004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מדדים מובילים בבורסה בתל אביב</a:t>
                      </a:r>
                      <a:br>
                        <a:rPr lang="he-IL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נכון לינואר 25 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7004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379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203376"/>
                  </a:ext>
                </a:extLst>
              </a:tr>
              <a:tr h="273355"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שם המדד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מתחילת השנה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12 חודשים</a:t>
                      </a: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שם המדד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מתחילת השנה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12 חודשים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128770"/>
                  </a:ext>
                </a:extLst>
              </a:tr>
              <a:tr h="273355"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דאו ג'ונס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4.7%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16.7%</a:t>
                      </a: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ת"א 35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004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dirty="0"/>
                        <a:t>2.3%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34.7%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866983"/>
                  </a:ext>
                </a:extLst>
              </a:tr>
              <a:tr h="273355">
                <a:tc>
                  <a:txBody>
                    <a:bodyPr/>
                    <a:lstStyle/>
                    <a:p>
                      <a:pPr rtl="1"/>
                      <a:r>
                        <a:rPr lang="en-US" sz="1100" b="1" dirty="0"/>
                        <a:t>S&amp;P500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2.7%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20.9%</a:t>
                      </a: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ת"א 125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3.1%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35.3%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370567"/>
                  </a:ext>
                </a:extLst>
              </a:tr>
              <a:tr h="273355">
                <a:tc>
                  <a:txBody>
                    <a:bodyPr/>
                    <a:lstStyle/>
                    <a:p>
                      <a:pPr marL="0" marR="0" lvl="0" indent="0" algn="r" defTabSz="7004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1" dirty="0"/>
                        <a:t>נאסד"ק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1.6%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24.1%</a:t>
                      </a: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ת"א 90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4.7%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37.1%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753503"/>
                  </a:ext>
                </a:extLst>
              </a:tr>
              <a:tr h="273355"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פוטסי (לונדון)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6.1%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12.7%</a:t>
                      </a: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תל בונד 20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0.2%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6.0%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681064"/>
                  </a:ext>
                </a:extLst>
              </a:tr>
              <a:tr h="273355"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קאק (צרפת)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7.7%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3.5%</a:t>
                      </a: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תל בונד 40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0.1%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6.2%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689738"/>
                  </a:ext>
                </a:extLst>
              </a:tr>
              <a:tr h="273355"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דאקס (גרמניה)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9.2%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26.6%</a:t>
                      </a:r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b="1" dirty="0"/>
                        <a:t>תל בונד 60</a:t>
                      </a: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0.1%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/>
                        <a:t>6.2%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324941"/>
                  </a:ext>
                </a:extLst>
              </a:tr>
            </a:tbl>
          </a:graphicData>
        </a:graphic>
      </p:graphicFrame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2CE9591A-4921-98BC-8ED5-02BD8EF7F201}"/>
              </a:ext>
            </a:extLst>
          </p:cNvPr>
          <p:cNvSpPr txBox="1">
            <a:spLocks/>
          </p:cNvSpPr>
          <p:nvPr/>
        </p:nvSpPr>
        <p:spPr>
          <a:xfrm>
            <a:off x="481530" y="1435694"/>
            <a:ext cx="6040993" cy="13267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700430" rtl="1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5323" indent="-175108" algn="r" defTabSz="700430" rtl="1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8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5538" indent="-175108" algn="r" defTabSz="700430" rtl="1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5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5753" indent="-175108" algn="r" defTabSz="700430" rtl="1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3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5968" indent="-175108" algn="r" defTabSz="700430" rtl="1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3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6184" indent="-175108" algn="r" defTabSz="700430" rtl="1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3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6399" indent="-175108" algn="r" defTabSz="700430" rtl="1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3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6614" indent="-175108" algn="r" defTabSz="700430" rtl="1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3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6829" indent="-175108" algn="r" defTabSz="700430" rtl="1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3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b="1">
                <a:solidFill>
                  <a:schemeClr val="accent5"/>
                </a:solidFill>
              </a:rPr>
              <a:t>אירופה</a:t>
            </a:r>
          </a:p>
          <a:p>
            <a:r>
              <a:rPr lang="he-IL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e-IL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he-IL"/>
              <a:t>אחרי שנה מאכזבת במיוחד, מדדי אירופה פתחו את ינואר עם עליות מרשימות ללא תמיכת נתוני מאקרו משמעותיים, הבורסות בצרפת ולונדון עלו 7.7% ו-6.6% בהתאמה.</a:t>
            </a:r>
          </a:p>
          <a:p>
            <a:pPr algn="just"/>
            <a:r>
              <a:rPr lang="he-IL"/>
              <a:t> </a:t>
            </a:r>
          </a:p>
          <a:p>
            <a:pPr algn="just"/>
            <a:r>
              <a:rPr lang="he-IL"/>
              <a:t>מי שממשיכה לדהור קדימה היא גרמניה, שבניגוד למגמה ביבשת הישנה סיימה את 2024 בזינוק של 19% והמשיכה גם בינואר ועלתה עוד 9.2%.</a:t>
            </a:r>
          </a:p>
          <a:p>
            <a:endParaRPr lang="he-IL" dirty="0"/>
          </a:p>
        </p:txBody>
      </p:sp>
      <p:pic>
        <p:nvPicPr>
          <p:cNvPr id="20" name="Picture 19" descr="A graph with a line&#10;&#10;AI-generated content may be incorrect.">
            <a:extLst>
              <a:ext uri="{FF2B5EF4-FFF2-40B4-BE49-F238E27FC236}">
                <a16:creationId xmlns:a16="http://schemas.microsoft.com/office/drawing/2014/main" id="{ADE830BE-AEF5-CE3C-36BC-43F0A64A6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7" y="3174262"/>
            <a:ext cx="6068498" cy="17889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7C2F307-451C-EE4E-AC2D-581A84B766DE}"/>
              </a:ext>
            </a:extLst>
          </p:cNvPr>
          <p:cNvSpPr txBox="1"/>
          <p:nvPr/>
        </p:nvSpPr>
        <p:spPr>
          <a:xfrm>
            <a:off x="3019441" y="2849935"/>
            <a:ext cx="3503596" cy="2154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 rtl="1"/>
            <a:r>
              <a:rPr lang="he-IL" sz="1400" b="1" dirty="0"/>
              <a:t>מדד הדאקס בשנה האחרונה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A6D5A8-242A-391A-B615-E52DFC3FCCAF}"/>
              </a:ext>
            </a:extLst>
          </p:cNvPr>
          <p:cNvSpPr txBox="1"/>
          <p:nvPr/>
        </p:nvSpPr>
        <p:spPr>
          <a:xfrm>
            <a:off x="481012" y="5095848"/>
            <a:ext cx="1494807" cy="1873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rtl="1"/>
            <a:r>
              <a:rPr lang="he-IL" sz="1000" dirty="0"/>
              <a:t>מקור: </a:t>
            </a:r>
            <a:r>
              <a:rPr lang="en-US" sz="1000" i="0" u="none" strike="noStrike" dirty="0">
                <a:solidFill>
                  <a:srgbClr val="1D182C"/>
                </a:solidFill>
                <a:latin typeface="Calibri" panose="020F0502020204030204" pitchFamily="34" charset="0"/>
                <a:cs typeface="Adobe Hebrew" panose="02040503050201020203" pitchFamily="18" charset="-79"/>
              </a:rPr>
              <a:t>il.investing.com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0F81CE-E940-6D4D-E180-3388E18E49FC}"/>
              </a:ext>
            </a:extLst>
          </p:cNvPr>
          <p:cNvCxnSpPr/>
          <p:nvPr/>
        </p:nvCxnSpPr>
        <p:spPr>
          <a:xfrm>
            <a:off x="481012" y="5057348"/>
            <a:ext cx="173254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63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BITRAGE">
      <a:dk1>
        <a:srgbClr val="141234"/>
      </a:dk1>
      <a:lt1>
        <a:sysClr val="window" lastClr="FFFFFF"/>
      </a:lt1>
      <a:dk2>
        <a:srgbClr val="44546A"/>
      </a:dk2>
      <a:lt2>
        <a:srgbClr val="E7E6E6"/>
      </a:lt2>
      <a:accent1>
        <a:srgbClr val="FFF8DD"/>
      </a:accent1>
      <a:accent2>
        <a:srgbClr val="F7F6F3"/>
      </a:accent2>
      <a:accent3>
        <a:srgbClr val="164578"/>
      </a:accent3>
      <a:accent4>
        <a:srgbClr val="141234"/>
      </a:accent4>
      <a:accent5>
        <a:srgbClr val="C9B772"/>
      </a:accent5>
      <a:accent6>
        <a:srgbClr val="D8C05F"/>
      </a:accent6>
      <a:hlink>
        <a:srgbClr val="164578"/>
      </a:hlink>
      <a:folHlink>
        <a:srgbClr val="164578"/>
      </a:folHlink>
    </a:clrScheme>
    <a:fontScheme name="ALL CALIBRI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614</Words>
  <Application>Microsoft Office PowerPoint</Application>
  <PresentationFormat>מותאם אישית</PresentationFormat>
  <Paragraphs>81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סקירה חודשית - ינואר 2025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טלי ק</dc:creator>
  <cp:lastModifiedBy>גולן יוסף - ארביטראז' פירמה לניהול פיננסי</cp:lastModifiedBy>
  <cp:revision>13</cp:revision>
  <dcterms:created xsi:type="dcterms:W3CDTF">2024-12-04T13:23:57Z</dcterms:created>
  <dcterms:modified xsi:type="dcterms:W3CDTF">2025-07-11T16:35:37Z</dcterms:modified>
</cp:coreProperties>
</file>